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Thomas" initials="RT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006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B0ACD-1EF2-4FA6-6443-8CC5BD6A1FFA}" v="5" dt="2020-07-24T13:33:02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ollard" userId="S::mpollard@lsw.wales.ac.uk::6c51afa2-39f3-450a-bc19-3dc75d3f830e" providerId="AD" clId="Web-{CBFB0ACD-1EF2-4FA6-6443-8CC5BD6A1FFA}"/>
    <pc:docChg chg="modSld">
      <pc:chgData name="Martin Pollard" userId="S::mpollard@lsw.wales.ac.uk::6c51afa2-39f3-450a-bc19-3dc75d3f830e" providerId="AD" clId="Web-{CBFB0ACD-1EF2-4FA6-6443-8CC5BD6A1FFA}" dt="2020-07-24T13:33:02.007" v="4" actId="20577"/>
      <pc:docMkLst>
        <pc:docMk/>
      </pc:docMkLst>
      <pc:sldChg chg="modSp">
        <pc:chgData name="Martin Pollard" userId="S::mpollard@lsw.wales.ac.uk::6c51afa2-39f3-450a-bc19-3dc75d3f830e" providerId="AD" clId="Web-{CBFB0ACD-1EF2-4FA6-6443-8CC5BD6A1FFA}" dt="2020-07-24T13:32:59.053" v="2" actId="20577"/>
        <pc:sldMkLst>
          <pc:docMk/>
          <pc:sldMk cId="3994179306" sldId="262"/>
        </pc:sldMkLst>
        <pc:spChg chg="mod">
          <ac:chgData name="Martin Pollard" userId="S::mpollard@lsw.wales.ac.uk::6c51afa2-39f3-450a-bc19-3dc75d3f830e" providerId="AD" clId="Web-{CBFB0ACD-1EF2-4FA6-6443-8CC5BD6A1FFA}" dt="2020-07-24T13:32:59.053" v="2" actId="20577"/>
          <ac:spMkLst>
            <pc:docMk/>
            <pc:sldMk cId="3994179306" sldId="262"/>
            <ac:spMk id="2" creationId="{AAF13D98-92B8-47F8-9FF1-CC7972476F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CB29-6DE7-4B0F-8304-FF39DD6C3FB6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22CFD-D8E6-4FD8-9728-6ED7BEFD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5ADE-6B66-4AEE-B621-045243507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B8CB2-A058-4CC6-BB46-7712EF1A0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69FD-E4BD-4751-A0AF-DB11238D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8CF2-B7BD-4D76-BB1C-9E159425386D}" type="datetime1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C41A-3447-4B7A-BB48-058B5196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C965-0011-41CE-9B2E-67028412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6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EFBE-BFF3-46C8-AF37-2DE89739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7DA62-79B1-440B-BFDB-98DCB66B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CCB0D-8BAB-46DD-B48B-566E7F25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87B-D530-4938-832C-A6B2DD51D750}" type="datetime1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6404B-BC0A-4166-8197-A16CE41F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3EE6D-7D4B-45EE-929A-4C3A3F94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4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20082-60CE-4647-80BC-0FD94E768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8B57D-8C9B-4310-B55E-44C72FC1F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92136-3055-4577-85BE-1273D506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676-114C-4C99-B1D0-7396A0B32403}" type="datetime1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0FEC8-73CC-40BC-B86F-6367D1D1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7C175-D87A-40CA-96E8-84D3B595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4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E143-CEF4-433F-BA31-C32CD5CE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45C2-1C9A-4EE1-AD81-D6A27C58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8F533-38C7-450D-8F39-90A6315C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2519-0741-41B8-815D-98F390800ED9}" type="datetime1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92DE-D426-47DC-ABB4-887AE95B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325F6-4CB6-4AE6-A66C-EE8A1A49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B8AC-E8EC-4AB4-BAA2-A301F7E8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AA37-FF3F-4CEC-BD0D-95ECDC68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7D842-3557-4DC6-B49B-A58C61F0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88A5-277B-4808-BD17-E06BEC38B832}" type="datetime1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08A2-6330-4962-9BA5-55748D44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29518-C824-4947-A07A-F13F2216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0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6E5C-9A34-4659-9863-2A199240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BBFD-6D6A-40AD-8014-F258BEAE6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F22A7-CB65-4021-A1A1-574F7F0A4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850C9-F927-4704-A9E2-4B8DF39D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9998-20DD-4BAC-8200-96A6046E9E44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F6F40-316F-404F-8129-454C0B12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CA5E0-077F-4D63-8F98-D809FD8F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5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0CBB-2DF8-4E11-8B32-8341524A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FB996-572C-4CB5-BAC3-366503E60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F9A3E-9939-4800-AFB1-C64F3311D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FCD84-FB4F-48CB-880C-45C8FAB40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98937-237C-4F03-B552-D91C3363F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7F9F2-E7F7-4961-9219-B62FCA7F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0A40-1BA6-4770-98E2-63BDCC433B1B}" type="datetime1">
              <a:rPr lang="en-GB" smtClean="0"/>
              <a:t>24/07/2020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35F57-F5E8-4C81-AF03-570CFD04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2C883-EAAD-4518-BA34-AF3E5353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4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84FD-B047-4CC2-B03C-5940ED63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9EE8E-6EF4-4BF4-8602-2FEB9ECD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233B-6A77-48EC-9BB7-6E37FC7C7F13}" type="datetime1">
              <a:rPr lang="en-GB" smtClean="0"/>
              <a:t>24/07/2020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A3E1A-84D4-4429-81F5-32E72367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CDA73-8726-4C87-99D7-CC11871A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EC672-6DFA-4457-9E69-E2EF34BF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8CE-98E4-449C-A2A6-2A5645824ABF}" type="datetime1">
              <a:rPr lang="en-GB" smtClean="0"/>
              <a:t>24/07/2020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A2BBE-8971-4723-90C2-BB8A6A16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F279-2CA0-4BBD-883B-608F1C52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3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2F65-3947-4735-9198-0EAC0F85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9C22-75F8-4554-A213-0FD7F617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830B-0E7B-46CF-B762-8146A76EC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440AF-CEE0-4C80-AF97-A34A9516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D4EA-9C47-47CB-8EE0-248B9F69C8F0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E5999-DF14-4369-B1FE-52F76B7B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27D2C-0282-45AD-A087-1D947195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3727-F28E-4B6D-9639-6ACC94D8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FDEF3-7169-4663-BD7B-D304AC393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C2FBC-9D0D-4C6F-8D0C-452C65AD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21D77-9679-4771-9342-AD11633D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3A7-7984-4F42-BF48-E6F85B02212B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4FD6D-8C18-48DE-96F5-D8B51A17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Steffan Rhys Thomas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B8B06-6888-402E-BF24-B40E1B2E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1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CCF37-FB00-401D-A956-177D660C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23282-3002-4F97-B582-F7FF2D7B4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5E33-7EBD-4362-B233-E966C68F3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C01F-DAE0-4870-B618-B2FBBAE8EF1C}" type="datetime1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A6AC1-53B0-4D6A-94D2-5F22D64B1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Steffan Rhys Thomas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D132C-CD2F-46AA-B1FE-0764DAC8A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DA0B-93B6-4E29-B40C-03A7B47F9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E8FB-4225-4E9F-80A2-6CF3A8406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37"/>
            <a:ext cx="9144000" cy="1376363"/>
          </a:xfrm>
        </p:spPr>
        <p:txBody>
          <a:bodyPr>
            <a:noAutofit/>
          </a:bodyPr>
          <a:lstStyle/>
          <a:p>
            <a:r>
              <a:rPr lang="en-GB" sz="4800" u="sng" dirty="0" err="1"/>
              <a:t>Ydy’r</a:t>
            </a:r>
            <a:r>
              <a:rPr lang="en-GB" sz="4800" u="sng" dirty="0"/>
              <a:t> </a:t>
            </a:r>
            <a:r>
              <a:rPr lang="en-GB" sz="4800" u="sng" dirty="0" err="1"/>
              <a:t>Bydysawd</a:t>
            </a:r>
            <a:r>
              <a:rPr lang="en-GB" sz="4800" u="sng" dirty="0"/>
              <a:t> </a:t>
            </a:r>
            <a:r>
              <a:rPr lang="en-GB" sz="4800" u="sng" dirty="0" err="1"/>
              <a:t>yn</a:t>
            </a:r>
            <a:r>
              <a:rPr lang="en-GB" sz="4800" u="sng" dirty="0"/>
              <a:t> </a:t>
            </a:r>
            <a:r>
              <a:rPr lang="en-GB" sz="4800" u="sng" dirty="0" err="1"/>
              <a:t>Ehangu</a:t>
            </a:r>
            <a:r>
              <a:rPr lang="en-GB" sz="4800" u="sng"/>
              <a:t>?</a:t>
            </a:r>
            <a:endParaRPr lang="en-GB" sz="48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AD0E8-9768-4525-8F86-BCFA8EB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583" y="1842051"/>
            <a:ext cx="10668000" cy="4638261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/>
              <a:t>Beth </a:t>
            </a:r>
            <a:r>
              <a:rPr lang="en-GB" sz="2800" u="sng" dirty="0" err="1"/>
              <a:t>yw</a:t>
            </a:r>
            <a:r>
              <a:rPr lang="en-GB" sz="2800" u="sng" dirty="0"/>
              <a:t> y </a:t>
            </a:r>
            <a:r>
              <a:rPr lang="en-GB" sz="2800" u="sng" dirty="0" err="1"/>
              <a:t>Bydysawd</a:t>
            </a:r>
            <a:r>
              <a:rPr lang="en-GB" sz="2800" u="sng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Y </a:t>
            </a:r>
            <a:r>
              <a:rPr lang="en-GB" sz="2800" dirty="0" err="1"/>
              <a:t>Bydysawd</a:t>
            </a:r>
            <a:r>
              <a:rPr lang="en-GB" sz="2800" dirty="0"/>
              <a:t> </a:t>
            </a:r>
            <a:r>
              <a:rPr lang="en-GB" sz="2800" dirty="0" err="1"/>
              <a:t>yw</a:t>
            </a:r>
            <a:r>
              <a:rPr lang="en-GB" sz="2800" dirty="0"/>
              <a:t> </a:t>
            </a:r>
            <a:r>
              <a:rPr lang="en-GB" sz="2800" dirty="0" err="1"/>
              <a:t>cynnwys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holl</a:t>
            </a:r>
            <a:r>
              <a:rPr lang="en-GB" sz="2800" dirty="0"/>
              <a:t> </a:t>
            </a:r>
            <a:r>
              <a:rPr lang="en-GB" sz="2800" dirty="0" err="1"/>
              <a:t>ofod</a:t>
            </a:r>
            <a:r>
              <a:rPr lang="en-GB" sz="28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Mae </a:t>
            </a:r>
            <a:r>
              <a:rPr lang="en-GB" sz="2800" dirty="0" err="1"/>
              <a:t>hyn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cynnwys</a:t>
            </a:r>
            <a:r>
              <a:rPr lang="en-GB" sz="2800" dirty="0"/>
              <a:t> y </a:t>
            </a:r>
            <a:r>
              <a:rPr lang="en-GB" sz="2800" dirty="0" err="1"/>
              <a:t>planedau</a:t>
            </a:r>
            <a:r>
              <a:rPr lang="en-GB" sz="2800" dirty="0"/>
              <a:t>, </a:t>
            </a:r>
            <a:r>
              <a:rPr lang="en-GB" sz="2800" dirty="0" err="1"/>
              <a:t>sêr</a:t>
            </a:r>
            <a:r>
              <a:rPr lang="en-GB" sz="2800" dirty="0"/>
              <a:t>, </a:t>
            </a:r>
            <a:r>
              <a:rPr lang="en-GB" sz="2800" dirty="0" err="1"/>
              <a:t>galaethau</a:t>
            </a:r>
            <a:r>
              <a:rPr lang="en-GB" sz="2800" dirty="0"/>
              <a:t>, </a:t>
            </a:r>
            <a:r>
              <a:rPr lang="en-GB" sz="2800" dirty="0" err="1"/>
              <a:t>egni</a:t>
            </a:r>
            <a:r>
              <a:rPr lang="en-GB" sz="2800" dirty="0"/>
              <a:t> a mater.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err="1"/>
              <a:t>Dechreuodd</a:t>
            </a:r>
            <a:r>
              <a:rPr lang="en-GB" sz="2800" dirty="0"/>
              <a:t> y </a:t>
            </a:r>
            <a:r>
              <a:rPr lang="en-GB" sz="2800" dirty="0" err="1"/>
              <a:t>Bydysawd</a:t>
            </a:r>
            <a:r>
              <a:rPr lang="en-GB" sz="2800" dirty="0"/>
              <a:t> o </a:t>
            </a:r>
            <a:r>
              <a:rPr lang="en-GB" sz="2800" dirty="0" err="1"/>
              <a:t>ganlyniad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Glec</a:t>
            </a:r>
            <a:r>
              <a:rPr lang="en-GB" sz="2800" dirty="0"/>
              <a:t> </a:t>
            </a:r>
            <a:r>
              <a:rPr lang="en-GB" sz="2800" dirty="0" err="1"/>
              <a:t>Fawr</a:t>
            </a:r>
            <a:r>
              <a:rPr lang="en-GB" sz="28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Mae </a:t>
            </a:r>
            <a:r>
              <a:rPr lang="en-GB" sz="2800" dirty="0" err="1"/>
              <a:t>diamedr</a:t>
            </a:r>
            <a:r>
              <a:rPr lang="en-GB" sz="2800" dirty="0"/>
              <a:t> y </a:t>
            </a:r>
            <a:r>
              <a:rPr lang="en-GB" sz="2800" dirty="0" err="1"/>
              <a:t>Bydysawd</a:t>
            </a:r>
            <a:r>
              <a:rPr lang="en-GB" sz="2800" dirty="0"/>
              <a:t> </a:t>
            </a:r>
            <a:r>
              <a:rPr lang="en-GB" sz="2800" dirty="0" err="1"/>
              <a:t>gweladwy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mesur</a:t>
            </a:r>
            <a:r>
              <a:rPr lang="en-GB" sz="2800" dirty="0"/>
              <a:t>                                    </a:t>
            </a:r>
            <a:r>
              <a:rPr lang="en-GB" sz="2800" dirty="0" err="1"/>
              <a:t>tua</a:t>
            </a:r>
            <a:r>
              <a:rPr lang="en-GB" sz="2800" dirty="0"/>
              <a:t> 93 </a:t>
            </a:r>
            <a:r>
              <a:rPr lang="en-GB" sz="2800" dirty="0" err="1"/>
              <a:t>biliwn</a:t>
            </a:r>
            <a:r>
              <a:rPr lang="en-GB" sz="2800" dirty="0"/>
              <a:t> </a:t>
            </a:r>
            <a:r>
              <a:rPr lang="en-GB" sz="2800" dirty="0" err="1"/>
              <a:t>blwyddyn</a:t>
            </a:r>
            <a:r>
              <a:rPr lang="en-GB" sz="2800" dirty="0"/>
              <a:t> </a:t>
            </a:r>
            <a:r>
              <a:rPr lang="en-GB" sz="2800" dirty="0" err="1"/>
              <a:t>golau</a:t>
            </a:r>
            <a:r>
              <a:rPr lang="en-GB" sz="28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Mae </a:t>
            </a:r>
            <a:r>
              <a:rPr lang="en-GB" sz="2800" dirty="0" err="1"/>
              <a:t>maint</a:t>
            </a:r>
            <a:r>
              <a:rPr lang="en-GB" sz="2800" dirty="0"/>
              <a:t> </a:t>
            </a:r>
            <a:r>
              <a:rPr lang="en-GB" sz="2800" dirty="0" err="1"/>
              <a:t>cyfan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holl</a:t>
            </a:r>
            <a:r>
              <a:rPr lang="en-GB" sz="2800" dirty="0"/>
              <a:t> </a:t>
            </a:r>
            <a:r>
              <a:rPr lang="en-GB" sz="2800" dirty="0" err="1"/>
              <a:t>Bydysawd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ddirgel</a:t>
            </a:r>
            <a:r>
              <a:rPr lang="en-GB" sz="28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Mae </a:t>
            </a:r>
            <a:r>
              <a:rPr lang="en-GB" sz="2800" dirty="0" err="1"/>
              <a:t>llawer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rhagfynegi</a:t>
            </a:r>
            <a:r>
              <a:rPr lang="en-GB" sz="2800" dirty="0"/>
              <a:t> bod y </a:t>
            </a:r>
            <a:r>
              <a:rPr lang="en-GB" sz="2800" dirty="0" err="1"/>
              <a:t>Bydysawd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tyfu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gyflymder</a:t>
            </a:r>
            <a:r>
              <a:rPr lang="en-GB" sz="2800" dirty="0"/>
              <a:t> </a:t>
            </a:r>
            <a:r>
              <a:rPr lang="en-GB" sz="2800" dirty="0" err="1"/>
              <a:t>aruthrol</a:t>
            </a:r>
            <a:r>
              <a:rPr lang="en-GB" sz="2800" dirty="0"/>
              <a:t> ac </a:t>
            </a:r>
            <a:r>
              <a:rPr lang="en-GB" sz="2800" dirty="0" err="1"/>
              <a:t>wedi</a:t>
            </a:r>
            <a:r>
              <a:rPr lang="en-GB" sz="2800" dirty="0"/>
              <a:t> bod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tyfu</a:t>
            </a:r>
            <a:r>
              <a:rPr lang="en-GB" sz="2800" dirty="0"/>
              <a:t> </a:t>
            </a:r>
            <a:r>
              <a:rPr lang="en-GB" sz="2800" dirty="0" err="1"/>
              <a:t>ers</a:t>
            </a:r>
            <a:r>
              <a:rPr lang="en-GB" sz="2800" dirty="0"/>
              <a:t> y </a:t>
            </a:r>
            <a:r>
              <a:rPr lang="en-GB" sz="2800" dirty="0" err="1"/>
              <a:t>Glec</a:t>
            </a:r>
            <a:r>
              <a:rPr lang="en-GB" sz="2800" dirty="0"/>
              <a:t> </a:t>
            </a:r>
            <a:r>
              <a:rPr lang="en-GB" sz="2800" dirty="0" err="1"/>
              <a:t>Fawr</a:t>
            </a:r>
            <a:r>
              <a:rPr lang="en-GB" sz="2800" dirty="0"/>
              <a:t>.</a:t>
            </a:r>
          </a:p>
        </p:txBody>
      </p:sp>
      <p:pic>
        <p:nvPicPr>
          <p:cNvPr id="5" name="Picture 4" descr="A picture containing man, sky, standing, blue&#10;&#10;Description automatically generated">
            <a:extLst>
              <a:ext uri="{FF2B5EF4-FFF2-40B4-BE49-F238E27FC236}">
                <a16:creationId xmlns:a16="http://schemas.microsoft.com/office/drawing/2014/main" id="{A43C989F-1B9A-44F0-93CD-BEE7126F4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51" y="3322983"/>
            <a:ext cx="3543082" cy="19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7000">
              <a:srgbClr val="207F80"/>
            </a:gs>
            <a:gs pos="53000">
              <a:srgbClr val="40916E"/>
            </a:gs>
            <a:gs pos="28000">
              <a:srgbClr val="80B649"/>
            </a:gs>
            <a:gs pos="94000">
              <a:srgbClr val="006C92"/>
            </a:gs>
            <a:gs pos="0">
              <a:srgbClr val="FFFF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r filled sky&#10;&#10;Description automatically generated">
            <a:extLst>
              <a:ext uri="{FF2B5EF4-FFF2-40B4-BE49-F238E27FC236}">
                <a16:creationId xmlns:a16="http://schemas.microsoft.com/office/drawing/2014/main" id="{64EE00C9-2894-4906-8388-FCC108133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42" y="2196088"/>
            <a:ext cx="5257800" cy="2957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A7094-B443-4996-AC3E-29D3F357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Crynodeb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06377-3EEF-419A-9375-2870D945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58" y="1404731"/>
            <a:ext cx="5822520" cy="5208104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astudio</a:t>
            </a:r>
            <a:r>
              <a:rPr lang="en-GB" dirty="0"/>
              <a:t> </a:t>
            </a:r>
            <a:r>
              <a:rPr lang="en-GB" dirty="0" err="1"/>
              <a:t>tonnau</a:t>
            </a:r>
            <a:r>
              <a:rPr lang="en-GB" dirty="0"/>
              <a:t>, </a:t>
            </a:r>
            <a:r>
              <a:rPr lang="en-GB" dirty="0" err="1"/>
              <a:t>golau</a:t>
            </a:r>
            <a:r>
              <a:rPr lang="en-GB" dirty="0"/>
              <a:t> a </a:t>
            </a:r>
            <a:r>
              <a:rPr lang="en-GB" dirty="0" err="1"/>
              <a:t>phelydriad</a:t>
            </a:r>
            <a:r>
              <a:rPr lang="en-GB" dirty="0"/>
              <a:t>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bosib</a:t>
            </a:r>
            <a:r>
              <a:rPr lang="en-GB" dirty="0"/>
              <a:t> </a:t>
            </a:r>
            <a:r>
              <a:rPr lang="en-GB" dirty="0" err="1"/>
              <a:t>profi</a:t>
            </a:r>
            <a:r>
              <a:rPr lang="en-GB" dirty="0"/>
              <a:t> bod y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gyflym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.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bosib</a:t>
            </a:r>
            <a:r>
              <a:rPr lang="en-GB" dirty="0"/>
              <a:t> </a:t>
            </a:r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nhonfedd</a:t>
            </a:r>
            <a:r>
              <a:rPr lang="en-GB" dirty="0"/>
              <a:t> </a:t>
            </a:r>
            <a:r>
              <a:rPr lang="en-GB" dirty="0" err="1"/>
              <a:t>tonnau</a:t>
            </a:r>
            <a:r>
              <a:rPr lang="en-GB" dirty="0"/>
              <a:t> </a:t>
            </a:r>
            <a:r>
              <a:rPr lang="en-GB" dirty="0" err="1"/>
              <a:t>golau</a:t>
            </a:r>
            <a:r>
              <a:rPr lang="en-GB" dirty="0"/>
              <a:t> a </a:t>
            </a:r>
            <a:r>
              <a:rPr lang="en-GB" dirty="0" err="1"/>
              <a:t>thrwy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belydriad</a:t>
            </a:r>
            <a:r>
              <a:rPr lang="en-GB" dirty="0"/>
              <a:t> </a:t>
            </a:r>
            <a:r>
              <a:rPr lang="en-GB" dirty="0" err="1"/>
              <a:t>adeg</a:t>
            </a:r>
            <a:r>
              <a:rPr lang="en-GB" dirty="0"/>
              <a:t> y </a:t>
            </a:r>
            <a:r>
              <a:rPr lang="en-GB" dirty="0" err="1"/>
              <a:t>Glec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.</a:t>
            </a:r>
          </a:p>
          <a:p>
            <a:r>
              <a:rPr lang="en-GB" dirty="0"/>
              <a:t>Felly,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sicr</a:t>
            </a:r>
            <a:r>
              <a:rPr lang="en-GB" dirty="0"/>
              <a:t> bod y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y </a:t>
            </a:r>
            <a:r>
              <a:rPr lang="en-GB" dirty="0" err="1"/>
              <a:t>dyfodol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.</a:t>
            </a:r>
          </a:p>
          <a:p>
            <a:r>
              <a:rPr lang="en-GB" dirty="0"/>
              <a:t>Beth am </a:t>
            </a:r>
            <a:r>
              <a:rPr lang="en-GB" dirty="0" err="1"/>
              <a:t>ddyfodol</a:t>
            </a:r>
            <a:r>
              <a:rPr lang="en-GB" dirty="0"/>
              <a:t> </a:t>
            </a:r>
            <a:r>
              <a:rPr lang="en-GB" dirty="0" err="1"/>
              <a:t>pell</a:t>
            </a:r>
            <a:r>
              <a:rPr lang="en-GB" dirty="0"/>
              <a:t> y </a:t>
            </a:r>
            <a:r>
              <a:rPr lang="en-GB" dirty="0" err="1"/>
              <a:t>Bydysawd</a:t>
            </a:r>
            <a:r>
              <a:rPr lang="en-GB" dirty="0"/>
              <a:t>?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amhosib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ddweud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o </a:t>
            </a:r>
            <a:r>
              <a:rPr lang="en-GB" dirty="0" err="1"/>
              <a:t>bryd</a:t>
            </a:r>
            <a:r>
              <a:rPr lang="en-GB" dirty="0"/>
              <a:t>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6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2000">
              <a:srgbClr val="FFC000"/>
            </a:gs>
            <a:gs pos="26000">
              <a:srgbClr val="FFFF00"/>
            </a:gs>
            <a:gs pos="97000">
              <a:srgbClr val="7030A0"/>
            </a:gs>
            <a:gs pos="79000">
              <a:srgbClr val="00B0F0"/>
            </a:gs>
            <a:gs pos="63000">
              <a:srgbClr val="0070C0"/>
            </a:gs>
            <a:gs pos="44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75E-67EF-47B1-B546-E80B2F66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91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Gweladwy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C7A23-A58C-49FA-8F2D-F219F6AC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807"/>
            <a:ext cx="10515600" cy="4932984"/>
          </a:xfrm>
        </p:spPr>
        <p:txBody>
          <a:bodyPr>
            <a:normAutofit/>
          </a:bodyPr>
          <a:lstStyle/>
          <a:p>
            <a:r>
              <a:rPr lang="en-GB" sz="3200" dirty="0" err="1"/>
              <a:t>Er</a:t>
            </a:r>
            <a:r>
              <a:rPr lang="en-GB" sz="3200" dirty="0"/>
              <a:t> </a:t>
            </a:r>
            <a:r>
              <a:rPr lang="en-GB" sz="3200" dirty="0" err="1"/>
              <a:t>mwyn</a:t>
            </a:r>
            <a:r>
              <a:rPr lang="en-GB" sz="3200" dirty="0"/>
              <a:t> </a:t>
            </a:r>
            <a:r>
              <a:rPr lang="en-GB" sz="3200" dirty="0" err="1"/>
              <a:t>astudio</a:t>
            </a:r>
            <a:r>
              <a:rPr lang="en-GB" sz="3200" dirty="0"/>
              <a:t> </a:t>
            </a:r>
            <a:r>
              <a:rPr lang="en-GB" sz="3200" dirty="0" err="1"/>
              <a:t>ehangiad</a:t>
            </a:r>
            <a:r>
              <a:rPr lang="en-GB" sz="3200" dirty="0"/>
              <a:t> y </a:t>
            </a:r>
            <a:r>
              <a:rPr lang="en-GB" sz="3200" dirty="0" err="1"/>
              <a:t>Bydysawd</a:t>
            </a:r>
            <a:r>
              <a:rPr lang="en-GB" sz="3200" dirty="0"/>
              <a:t>, </a:t>
            </a:r>
            <a:r>
              <a:rPr lang="en-GB" sz="3200" dirty="0" err="1"/>
              <a:t>mae</a:t>
            </a:r>
            <a:r>
              <a:rPr lang="en-GB" sz="3200" dirty="0"/>
              <a:t>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deall</a:t>
            </a:r>
            <a:r>
              <a:rPr lang="en-GB" sz="3200" dirty="0"/>
              <a:t> </a:t>
            </a:r>
            <a:r>
              <a:rPr lang="en-GB" sz="3200" dirty="0" err="1"/>
              <a:t>strwythur</a:t>
            </a:r>
            <a:r>
              <a:rPr lang="en-GB" sz="3200" dirty="0"/>
              <a:t> </a:t>
            </a:r>
            <a:r>
              <a:rPr lang="en-GB" sz="3200" dirty="0" err="1"/>
              <a:t>golau</a:t>
            </a:r>
            <a:r>
              <a:rPr lang="en-GB" sz="3200" dirty="0"/>
              <a:t> a </a:t>
            </a:r>
            <a:r>
              <a:rPr lang="en-GB" sz="3200" dirty="0" err="1"/>
              <a:t>sut</a:t>
            </a:r>
            <a:r>
              <a:rPr lang="en-GB" sz="3200" dirty="0"/>
              <a:t> </a:t>
            </a:r>
            <a:r>
              <a:rPr lang="en-GB" sz="3200" dirty="0" err="1"/>
              <a:t>mae</a:t>
            </a:r>
            <a:r>
              <a:rPr lang="en-GB" sz="3200" dirty="0"/>
              <a:t> </a:t>
            </a:r>
            <a:r>
              <a:rPr lang="en-GB" sz="3200" dirty="0" err="1"/>
              <a:t>elfennau</a:t>
            </a:r>
            <a:r>
              <a:rPr lang="en-GB" sz="3200" dirty="0"/>
              <a:t> </a:t>
            </a:r>
            <a:r>
              <a:rPr lang="en-GB" sz="3200" dirty="0" err="1"/>
              <a:t>golau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teithio</a:t>
            </a:r>
            <a:r>
              <a:rPr lang="en-GB" sz="3200" dirty="0"/>
              <a:t>.</a:t>
            </a:r>
          </a:p>
          <a:p>
            <a:r>
              <a:rPr lang="en-GB" sz="3200" dirty="0"/>
              <a:t>Mae </a:t>
            </a:r>
            <a:r>
              <a:rPr lang="en-GB" sz="3200" dirty="0" err="1"/>
              <a:t>golau</a:t>
            </a:r>
            <a:r>
              <a:rPr lang="en-GB" sz="3200" dirty="0"/>
              <a:t> </a:t>
            </a:r>
            <a:r>
              <a:rPr lang="en-GB" sz="3200" dirty="0" err="1"/>
              <a:t>wedi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wneud</a:t>
            </a:r>
            <a:r>
              <a:rPr lang="en-GB" sz="3200" dirty="0"/>
              <a:t> </a:t>
            </a:r>
            <a:r>
              <a:rPr lang="en-GB" sz="3200" dirty="0" err="1"/>
              <a:t>allan</a:t>
            </a:r>
            <a:r>
              <a:rPr lang="en-GB" sz="3200" dirty="0"/>
              <a:t> o </a:t>
            </a:r>
            <a:r>
              <a:rPr lang="en-GB" sz="3200" dirty="0" err="1"/>
              <a:t>liwiau’r</a:t>
            </a:r>
            <a:r>
              <a:rPr lang="en-GB" sz="3200" dirty="0"/>
              <a:t> </a:t>
            </a:r>
            <a:r>
              <a:rPr lang="en-GB" sz="3200" dirty="0" err="1"/>
              <a:t>enfys</a:t>
            </a:r>
            <a:r>
              <a:rPr lang="en-GB" sz="3200" dirty="0"/>
              <a:t> </a:t>
            </a:r>
            <a:r>
              <a:rPr lang="en-GB" sz="3200" dirty="0" err="1"/>
              <a:t>sef</a:t>
            </a:r>
            <a:r>
              <a:rPr lang="en-GB" sz="3200" dirty="0"/>
              <a:t> </a:t>
            </a:r>
            <a:r>
              <a:rPr lang="en-GB" sz="3200" dirty="0" err="1"/>
              <a:t>coch</a:t>
            </a:r>
            <a:r>
              <a:rPr lang="en-GB" sz="3200" dirty="0"/>
              <a:t>, </a:t>
            </a:r>
            <a:r>
              <a:rPr lang="en-GB" sz="3200" dirty="0" err="1"/>
              <a:t>oren</a:t>
            </a:r>
            <a:r>
              <a:rPr lang="en-GB" sz="3200" dirty="0"/>
              <a:t>, </a:t>
            </a:r>
            <a:r>
              <a:rPr lang="en-GB" sz="3200" dirty="0" err="1"/>
              <a:t>melyn</a:t>
            </a:r>
            <a:r>
              <a:rPr lang="en-GB" sz="3200" dirty="0"/>
              <a:t>, </a:t>
            </a:r>
            <a:r>
              <a:rPr lang="en-GB" sz="3200" dirty="0" err="1"/>
              <a:t>gwyrdd</a:t>
            </a:r>
            <a:r>
              <a:rPr lang="en-GB" sz="3200" dirty="0"/>
              <a:t>, </a:t>
            </a:r>
            <a:r>
              <a:rPr lang="en-GB" sz="3200" dirty="0" err="1"/>
              <a:t>glas</a:t>
            </a:r>
            <a:r>
              <a:rPr lang="en-GB" sz="3200" dirty="0"/>
              <a:t>, indigo a </a:t>
            </a:r>
            <a:r>
              <a:rPr lang="en-GB" sz="3200" dirty="0" err="1"/>
              <a:t>fioled</a:t>
            </a:r>
            <a:r>
              <a:rPr lang="en-GB" sz="3200" dirty="0"/>
              <a:t>.</a:t>
            </a:r>
          </a:p>
          <a:p>
            <a:r>
              <a:rPr lang="en-GB" sz="3200" dirty="0"/>
              <a:t>Mae </a:t>
            </a:r>
            <a:r>
              <a:rPr lang="en-GB" sz="3200" dirty="0" err="1"/>
              <a:t>gan</a:t>
            </a:r>
            <a:r>
              <a:rPr lang="en-GB" sz="3200" dirty="0"/>
              <a:t> bob un </a:t>
            </a:r>
            <a:r>
              <a:rPr lang="en-GB" sz="3200" dirty="0" err="1"/>
              <a:t>o’r</a:t>
            </a:r>
            <a:r>
              <a:rPr lang="en-GB" sz="3200" dirty="0"/>
              <a:t> </a:t>
            </a:r>
            <a:r>
              <a:rPr lang="en-GB" sz="3200" dirty="0" err="1"/>
              <a:t>lliwiau</a:t>
            </a:r>
            <a:r>
              <a:rPr lang="en-GB" sz="3200" dirty="0"/>
              <a:t> </a:t>
            </a:r>
            <a:r>
              <a:rPr lang="en-GB" sz="3200" dirty="0" err="1"/>
              <a:t>tonfeddi</a:t>
            </a:r>
            <a:r>
              <a:rPr lang="en-GB" sz="3200" dirty="0"/>
              <a:t> </a:t>
            </a:r>
            <a:r>
              <a:rPr lang="en-GB" sz="3200" dirty="0" err="1"/>
              <a:t>gwahanol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amrywio</a:t>
            </a:r>
            <a:r>
              <a:rPr lang="en-GB" sz="3200" dirty="0"/>
              <a:t> o </a:t>
            </a:r>
            <a:r>
              <a:rPr lang="en-GB" sz="3200" dirty="0" err="1"/>
              <a:t>goch</a:t>
            </a:r>
            <a:r>
              <a:rPr lang="en-GB" sz="3200" dirty="0"/>
              <a:t> </a:t>
            </a:r>
            <a:r>
              <a:rPr lang="en-GB" sz="3200" dirty="0" err="1"/>
              <a:t>gyda’r</a:t>
            </a:r>
            <a:r>
              <a:rPr lang="en-GB" sz="3200" dirty="0"/>
              <a:t> </a:t>
            </a:r>
            <a:r>
              <a:rPr lang="en-GB" sz="3200" dirty="0" err="1"/>
              <a:t>donfedd</a:t>
            </a:r>
            <a:r>
              <a:rPr lang="en-GB" sz="3200" dirty="0"/>
              <a:t> </a:t>
            </a:r>
            <a:r>
              <a:rPr lang="en-GB" sz="3200" dirty="0" err="1"/>
              <a:t>mwyaf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fioled</a:t>
            </a:r>
            <a:r>
              <a:rPr lang="en-GB" sz="3200" dirty="0"/>
              <a:t> </a:t>
            </a:r>
            <a:r>
              <a:rPr lang="en-GB" sz="3200" dirty="0" err="1"/>
              <a:t>gyda’r</a:t>
            </a:r>
            <a:r>
              <a:rPr lang="en-GB" sz="3200" dirty="0"/>
              <a:t> </a:t>
            </a:r>
            <a:r>
              <a:rPr lang="en-GB" sz="3200" dirty="0" err="1"/>
              <a:t>donfedd</a:t>
            </a:r>
            <a:r>
              <a:rPr lang="en-GB" sz="3200" dirty="0"/>
              <a:t> </a:t>
            </a:r>
            <a:r>
              <a:rPr lang="en-GB" sz="3200" dirty="0" err="1"/>
              <a:t>lleiaf</a:t>
            </a:r>
            <a:r>
              <a:rPr lang="en-GB" sz="3200" dirty="0"/>
              <a:t>.</a:t>
            </a:r>
          </a:p>
          <a:p>
            <a:r>
              <a:rPr lang="en-GB" sz="3200" dirty="0" err="1"/>
              <a:t>Mae’n</a:t>
            </a:r>
            <a:r>
              <a:rPr lang="en-GB" sz="3200" dirty="0"/>
              <a:t> </a:t>
            </a:r>
            <a:r>
              <a:rPr lang="en-GB" sz="3200" dirty="0" err="1"/>
              <a:t>bosib</a:t>
            </a:r>
            <a:r>
              <a:rPr lang="en-GB" sz="3200" dirty="0"/>
              <a:t> felly </a:t>
            </a:r>
            <a:r>
              <a:rPr lang="en-GB" sz="3200" dirty="0" err="1"/>
              <a:t>mesur</a:t>
            </a:r>
            <a:r>
              <a:rPr lang="en-GB" sz="3200" dirty="0"/>
              <a:t>                                                              </a:t>
            </a:r>
            <a:r>
              <a:rPr lang="en-GB" sz="3200" dirty="0" err="1"/>
              <a:t>tonfedd</a:t>
            </a:r>
            <a:r>
              <a:rPr lang="en-GB" sz="3200" dirty="0"/>
              <a:t> y </a:t>
            </a:r>
            <a:r>
              <a:rPr lang="en-GB" sz="3200" dirty="0" err="1"/>
              <a:t>lliwiau</a:t>
            </a:r>
            <a:r>
              <a:rPr lang="en-GB" sz="3200" dirty="0"/>
              <a:t>                                                                                </a:t>
            </a:r>
            <a:r>
              <a:rPr lang="en-GB" sz="3200" dirty="0" err="1"/>
              <a:t>gwahanol</a:t>
            </a:r>
            <a:r>
              <a:rPr lang="en-GB" sz="3200" dirty="0"/>
              <a:t> o </a:t>
            </a:r>
            <a:r>
              <a:rPr lang="en-GB" sz="3200" dirty="0" err="1"/>
              <a:t>olau</a:t>
            </a:r>
            <a:r>
              <a:rPr lang="en-GB" sz="3200" dirty="0"/>
              <a:t>                                                                          </a:t>
            </a:r>
            <a:r>
              <a:rPr lang="en-GB" sz="3200" dirty="0" err="1"/>
              <a:t>sy’n</a:t>
            </a:r>
            <a:r>
              <a:rPr lang="en-GB" sz="3200" dirty="0"/>
              <a:t> </a:t>
            </a:r>
            <a:r>
              <a:rPr lang="en-GB" sz="3200" dirty="0" err="1"/>
              <a:t>dod</a:t>
            </a:r>
            <a:r>
              <a:rPr lang="en-GB" sz="3200" dirty="0"/>
              <a:t> o </a:t>
            </a:r>
            <a:r>
              <a:rPr lang="en-GB" sz="3200" dirty="0" err="1"/>
              <a:t>sêr</a:t>
            </a:r>
            <a:r>
              <a:rPr lang="en-GB" sz="3200" dirty="0"/>
              <a:t>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AC20F3-219D-498C-9072-7A78C6163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3" y="4541388"/>
            <a:ext cx="6127060" cy="21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60000"/>
                <a:lumOff val="40000"/>
              </a:schemeClr>
            </a:gs>
            <a:gs pos="65000">
              <a:schemeClr val="accent1">
                <a:lumMod val="60000"/>
                <a:lumOff val="40000"/>
              </a:schemeClr>
            </a:gs>
            <a:gs pos="12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BA47-0E81-4130-A393-7682F90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8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Sbectrwm</a:t>
            </a:r>
            <a:r>
              <a:rPr lang="en-GB" dirty="0"/>
              <a:t> </a:t>
            </a:r>
            <a:r>
              <a:rPr lang="en-GB" dirty="0" err="1"/>
              <a:t>Amsugno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EC32-336D-47A6-8224-04184DE5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50"/>
            <a:ext cx="5761383" cy="501249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Pan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taro </a:t>
            </a:r>
            <a:r>
              <a:rPr lang="en-GB" dirty="0" err="1"/>
              <a:t>atomau</a:t>
            </a:r>
            <a:r>
              <a:rPr lang="en-GB" dirty="0"/>
              <a:t>,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rhannau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hamsugno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donfeddi</a:t>
            </a:r>
            <a:r>
              <a:rPr lang="en-GB" dirty="0"/>
              <a:t> </a:t>
            </a:r>
            <a:r>
              <a:rPr lang="en-GB" dirty="0" err="1"/>
              <a:t>arbennig</a:t>
            </a:r>
            <a:r>
              <a:rPr lang="en-GB" dirty="0"/>
              <a:t>. 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linellau</a:t>
            </a:r>
            <a:r>
              <a:rPr lang="en-GB" dirty="0"/>
              <a:t> du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sbectrwm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tonfeddi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.</a:t>
            </a:r>
          </a:p>
          <a:p>
            <a:r>
              <a:rPr lang="en-GB" dirty="0" err="1"/>
              <a:t>Dyma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sbectrwm</a:t>
            </a:r>
            <a:r>
              <a:rPr lang="en-GB" dirty="0"/>
              <a:t> </a:t>
            </a:r>
            <a:r>
              <a:rPr lang="en-GB" dirty="0" err="1"/>
              <a:t>amsugno</a:t>
            </a:r>
            <a:r>
              <a:rPr lang="en-GB" dirty="0"/>
              <a:t>.</a:t>
            </a:r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ffaith</a:t>
            </a:r>
            <a:r>
              <a:rPr lang="en-GB" dirty="0"/>
              <a:t> bod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elfen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amsugno</a:t>
            </a:r>
            <a:r>
              <a:rPr lang="en-GB" dirty="0"/>
              <a:t>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donfeddi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bod </a:t>
            </a:r>
            <a:r>
              <a:rPr lang="en-GB" dirty="0" err="1"/>
              <a:t>hi’n</a:t>
            </a:r>
            <a:r>
              <a:rPr lang="en-GB" dirty="0"/>
              <a:t> </a:t>
            </a:r>
            <a:r>
              <a:rPr lang="en-GB" dirty="0" err="1"/>
              <a:t>bosib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elfennau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llinellau</a:t>
            </a:r>
            <a:r>
              <a:rPr lang="en-GB" dirty="0"/>
              <a:t> du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ardaloedd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. </a:t>
            </a:r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ffaith</a:t>
            </a:r>
            <a:r>
              <a:rPr lang="en-GB" dirty="0"/>
              <a:t> bod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sêr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teithio</a:t>
            </a:r>
            <a:r>
              <a:rPr lang="en-GB" dirty="0"/>
              <a:t> </a:t>
            </a:r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atmosffer</a:t>
            </a:r>
            <a:r>
              <a:rPr lang="en-GB" dirty="0"/>
              <a:t> y </a:t>
            </a:r>
            <a:r>
              <a:rPr lang="en-GB" dirty="0" err="1"/>
              <a:t>sêr</a:t>
            </a:r>
            <a:r>
              <a:rPr lang="en-GB" dirty="0"/>
              <a:t> </a:t>
            </a:r>
            <a:r>
              <a:rPr lang="en-GB" dirty="0" err="1"/>
              <a:t>cyn</a:t>
            </a:r>
            <a:r>
              <a:rPr lang="en-GB" dirty="0"/>
              <a:t> </a:t>
            </a:r>
            <a:r>
              <a:rPr lang="en-GB" dirty="0" err="1"/>
              <a:t>cyrraedd</a:t>
            </a:r>
            <a:r>
              <a:rPr lang="en-GB" dirty="0"/>
              <a:t> y </a:t>
            </a:r>
            <a:r>
              <a:rPr lang="en-GB" dirty="0" err="1"/>
              <a:t>Ddaear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bosib</a:t>
            </a:r>
            <a:r>
              <a:rPr lang="en-GB" dirty="0"/>
              <a:t> </a:t>
            </a:r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elfennau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o </a:t>
            </a:r>
            <a:r>
              <a:rPr lang="en-GB" dirty="0" err="1"/>
              <a:t>fewn</a:t>
            </a:r>
            <a:r>
              <a:rPr lang="en-GB" dirty="0"/>
              <a:t> </a:t>
            </a:r>
            <a:r>
              <a:rPr lang="en-GB" dirty="0" err="1"/>
              <a:t>sêr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DA2DD-0315-4808-B1AB-B12B24DD9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2"/>
          <a:stretch/>
        </p:blipFill>
        <p:spPr>
          <a:xfrm>
            <a:off x="6705600" y="1832616"/>
            <a:ext cx="4939748" cy="4097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FFD01-2A6E-4B01-81F0-50A50762AE8A}"/>
              </a:ext>
            </a:extLst>
          </p:cNvPr>
          <p:cNvSpPr txBox="1"/>
          <p:nvPr/>
        </p:nvSpPr>
        <p:spPr>
          <a:xfrm>
            <a:off x="7359926" y="2888973"/>
            <a:ext cx="1731065" cy="2774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59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/>
            </a:gs>
            <a:gs pos="57000">
              <a:srgbClr val="00B050"/>
            </a:gs>
            <a:gs pos="43000">
              <a:srgbClr val="00B05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A85C-4CD0-406B-9FCD-89ABDC16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Rhuddiad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4240-9A70-4E8C-BF89-1914E170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8409" cy="4351338"/>
          </a:xfrm>
        </p:spPr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galaeth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ffwrdd</a:t>
            </a:r>
            <a:r>
              <a:rPr lang="en-GB" dirty="0"/>
              <a:t> </a:t>
            </a:r>
            <a:r>
              <a:rPr lang="en-GB" dirty="0" err="1"/>
              <a:t>o’n</a:t>
            </a:r>
            <a:r>
              <a:rPr lang="en-GB" dirty="0"/>
              <a:t> </a:t>
            </a:r>
            <a:r>
              <a:rPr lang="en-GB" dirty="0" err="1"/>
              <a:t>galaeth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,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ffwrdd</a:t>
            </a:r>
            <a:r>
              <a:rPr lang="en-GB" dirty="0"/>
              <a:t>.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achosi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donfedd</a:t>
            </a:r>
            <a:r>
              <a:rPr lang="en-GB" dirty="0"/>
              <a:t> y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ymestyn</a:t>
            </a:r>
            <a:r>
              <a:rPr lang="en-GB" dirty="0"/>
              <a:t> a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.</a:t>
            </a:r>
          </a:p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tonfedd</a:t>
            </a:r>
            <a:r>
              <a:rPr lang="en-GB" dirty="0"/>
              <a:t> </a:t>
            </a:r>
            <a:r>
              <a:rPr lang="en-GB" dirty="0" err="1"/>
              <a:t>lliwiau’r</a:t>
            </a:r>
            <a:r>
              <a:rPr lang="en-GB" dirty="0"/>
              <a:t> </a:t>
            </a:r>
            <a:r>
              <a:rPr lang="en-GB" dirty="0" err="1"/>
              <a:t>sbectrwm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tuag</a:t>
            </a:r>
            <a:r>
              <a:rPr lang="en-GB" dirty="0"/>
              <a:t> at </a:t>
            </a:r>
            <a:r>
              <a:rPr lang="en-GB" dirty="0" err="1"/>
              <a:t>ochr</a:t>
            </a:r>
            <a:r>
              <a:rPr lang="en-GB" dirty="0"/>
              <a:t> y </a:t>
            </a:r>
            <a:r>
              <a:rPr lang="en-GB" dirty="0" err="1"/>
              <a:t>tonfeddi</a:t>
            </a:r>
            <a:r>
              <a:rPr lang="en-GB" dirty="0"/>
              <a:t> </a:t>
            </a:r>
            <a:r>
              <a:rPr lang="en-GB" dirty="0" err="1"/>
              <a:t>mwyaf</a:t>
            </a:r>
            <a:r>
              <a:rPr lang="en-GB" dirty="0"/>
              <a:t> – </a:t>
            </a:r>
            <a:r>
              <a:rPr lang="en-GB" dirty="0" err="1"/>
              <a:t>sef</a:t>
            </a:r>
            <a:r>
              <a:rPr lang="en-GB" dirty="0"/>
              <a:t>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coch</a:t>
            </a:r>
            <a:r>
              <a:rPr lang="en-GB" dirty="0"/>
              <a:t> y </a:t>
            </a:r>
            <a:r>
              <a:rPr lang="en-GB" dirty="0" err="1"/>
              <a:t>sbectrwm</a:t>
            </a:r>
            <a:r>
              <a:rPr lang="en-GB" dirty="0"/>
              <a:t>.</a:t>
            </a:r>
          </a:p>
          <a:p>
            <a:r>
              <a:rPr lang="en-GB" dirty="0" err="1"/>
              <a:t>Golyga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bod y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ymddangos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coch</a:t>
            </a:r>
            <a:r>
              <a:rPr lang="en-GB" dirty="0"/>
              <a:t> a bod y </a:t>
            </a:r>
            <a:r>
              <a:rPr lang="en-GB" dirty="0" err="1"/>
              <a:t>llinellau</a:t>
            </a:r>
            <a:r>
              <a:rPr lang="en-GB" dirty="0"/>
              <a:t> du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sbectrwm</a:t>
            </a:r>
            <a:r>
              <a:rPr lang="en-GB" dirty="0"/>
              <a:t> </a:t>
            </a:r>
            <a:r>
              <a:rPr lang="en-GB" dirty="0" err="1"/>
              <a:t>amsugno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draw </a:t>
            </a:r>
            <a:r>
              <a:rPr lang="en-GB" dirty="0" err="1"/>
              <a:t>ychydig</a:t>
            </a:r>
            <a:r>
              <a:rPr lang="en-GB" dirty="0"/>
              <a:t> </a:t>
            </a:r>
            <a:r>
              <a:rPr lang="en-GB" dirty="0" err="1"/>
              <a:t>tuag</a:t>
            </a:r>
            <a:r>
              <a:rPr lang="en-GB" dirty="0"/>
              <a:t> at ben </a:t>
            </a:r>
            <a:r>
              <a:rPr lang="en-GB" dirty="0" err="1"/>
              <a:t>coch</a:t>
            </a:r>
            <a:r>
              <a:rPr lang="en-GB" dirty="0"/>
              <a:t> y </a:t>
            </a:r>
            <a:r>
              <a:rPr lang="en-GB" dirty="0" err="1"/>
              <a:t>sbectrwm</a:t>
            </a:r>
            <a:r>
              <a:rPr lang="en-GB" dirty="0"/>
              <a:t>.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1E49513-BCB3-4800-9B63-A973119C2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09" y="261938"/>
            <a:ext cx="1619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EA59-2093-4622-8B17-53374972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21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Rhuddiad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Profi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B8FF-EC51-4A42-A352-E1B734C1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9" y="1086678"/>
            <a:ext cx="6848061" cy="3104710"/>
          </a:xfrm>
        </p:spPr>
        <p:txBody>
          <a:bodyPr>
            <a:normAutofit/>
          </a:bodyPr>
          <a:lstStyle/>
          <a:p>
            <a:r>
              <a:rPr lang="en-GB" dirty="0"/>
              <a:t>Mae </a:t>
            </a:r>
            <a:r>
              <a:rPr lang="en-GB" dirty="0" err="1"/>
              <a:t>rhuddiad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profi</a:t>
            </a:r>
            <a:r>
              <a:rPr lang="en-GB" dirty="0"/>
              <a:t> bod y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.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bosib</a:t>
            </a:r>
            <a:r>
              <a:rPr lang="en-GB" dirty="0"/>
              <a:t> </a:t>
            </a:r>
            <a:r>
              <a:rPr lang="en-GB" dirty="0" err="1"/>
              <a:t>profi</a:t>
            </a:r>
            <a:r>
              <a:rPr lang="en-GB" dirty="0"/>
              <a:t> bod y </a:t>
            </a:r>
            <a:r>
              <a:rPr lang="en-GB" dirty="0" err="1"/>
              <a:t>galaethau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o un </a:t>
            </a:r>
            <a:r>
              <a:rPr lang="en-GB" dirty="0" err="1"/>
              <a:t>pwynt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Bydysawd</a:t>
            </a:r>
            <a:r>
              <a:rPr lang="en-GB" dirty="0"/>
              <a:t>.</a:t>
            </a:r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F32AEBB-90A6-452A-8A7E-9BC3A3C09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3571677"/>
            <a:ext cx="6297901" cy="3104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DD6824-89AE-440F-AAAD-D070FBDB36F7}"/>
              </a:ext>
            </a:extLst>
          </p:cNvPr>
          <p:cNvSpPr txBox="1"/>
          <p:nvPr/>
        </p:nvSpPr>
        <p:spPr>
          <a:xfrm>
            <a:off x="7295128" y="1086678"/>
            <a:ext cx="47045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Dyma</a:t>
            </a:r>
            <a:r>
              <a:rPr lang="en-GB" sz="2800" dirty="0"/>
              <a:t> </a:t>
            </a:r>
            <a:r>
              <a:rPr lang="en-GB" sz="2800" dirty="0" err="1"/>
              <a:t>yw’r</a:t>
            </a:r>
            <a:r>
              <a:rPr lang="en-GB" sz="2800" dirty="0"/>
              <a:t> </a:t>
            </a:r>
            <a:r>
              <a:rPr lang="en-GB" sz="2800" dirty="0" err="1"/>
              <a:t>Glec</a:t>
            </a:r>
            <a:r>
              <a:rPr lang="en-GB" sz="2800" dirty="0"/>
              <a:t> </a:t>
            </a:r>
            <a:r>
              <a:rPr lang="en-GB" sz="2800" dirty="0" err="1"/>
              <a:t>Fawr</a:t>
            </a:r>
            <a:r>
              <a:rPr lang="en-GB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Ffrwydriad</a:t>
            </a:r>
            <a:r>
              <a:rPr lang="en-GB" sz="2800" dirty="0"/>
              <a:t> </a:t>
            </a:r>
            <a:r>
              <a:rPr lang="en-GB" sz="2800" dirty="0" err="1"/>
              <a:t>enfawr</a:t>
            </a:r>
            <a:r>
              <a:rPr lang="en-GB" sz="2800" dirty="0"/>
              <a:t> </a:t>
            </a:r>
            <a:r>
              <a:rPr lang="en-GB" sz="2800" dirty="0" err="1"/>
              <a:t>oedd</a:t>
            </a:r>
            <a:r>
              <a:rPr lang="en-GB" sz="2800" dirty="0"/>
              <a:t> y </a:t>
            </a:r>
            <a:r>
              <a:rPr lang="en-GB" sz="2800" dirty="0" err="1"/>
              <a:t>Glec</a:t>
            </a:r>
            <a:r>
              <a:rPr lang="en-GB" sz="2800" dirty="0"/>
              <a:t> </a:t>
            </a:r>
            <a:r>
              <a:rPr lang="en-GB" sz="2800" dirty="0" err="1"/>
              <a:t>Fawr</a:t>
            </a:r>
            <a:r>
              <a:rPr lang="en-GB" sz="2800" dirty="0"/>
              <a:t> a </a:t>
            </a:r>
            <a:r>
              <a:rPr lang="en-GB" sz="2800" dirty="0" err="1"/>
              <a:t>achosodd</a:t>
            </a:r>
            <a:r>
              <a:rPr lang="en-GB" sz="2800" dirty="0"/>
              <a:t> y </a:t>
            </a:r>
            <a:r>
              <a:rPr lang="en-GB" sz="2800" dirty="0" err="1"/>
              <a:t>cyfeintiau</a:t>
            </a:r>
            <a:r>
              <a:rPr lang="en-GB" sz="2800" dirty="0"/>
              <a:t> </a:t>
            </a:r>
            <a:r>
              <a:rPr lang="en-GB" sz="2800" dirty="0" err="1"/>
              <a:t>mawr</a:t>
            </a:r>
            <a:r>
              <a:rPr lang="en-GB" sz="2800" dirty="0"/>
              <a:t> o </a:t>
            </a:r>
            <a:r>
              <a:rPr lang="en-GB" sz="2800" dirty="0" err="1"/>
              <a:t>egni</a:t>
            </a:r>
            <a:r>
              <a:rPr lang="en-GB" sz="2800" dirty="0"/>
              <a:t> a </a:t>
            </a:r>
            <a:r>
              <a:rPr lang="en-GB" sz="2800" dirty="0" err="1"/>
              <a:t>ryddhawyd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Bydysawd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gynyddu’n</a:t>
            </a:r>
            <a:r>
              <a:rPr lang="en-GB" sz="2800" dirty="0"/>
              <a:t> </a:t>
            </a:r>
            <a:r>
              <a:rPr lang="en-GB" sz="2800" dirty="0" err="1"/>
              <a:t>gyflym</a:t>
            </a:r>
            <a:r>
              <a:rPr lang="en-GB" sz="2800" dirty="0"/>
              <a:t> </a:t>
            </a:r>
            <a:r>
              <a:rPr lang="en-GB" sz="2800" dirty="0" err="1"/>
              <a:t>mewn</a:t>
            </a:r>
            <a:r>
              <a:rPr lang="en-GB" sz="2800" dirty="0"/>
              <a:t> </a:t>
            </a:r>
            <a:r>
              <a:rPr lang="en-GB" sz="2800" dirty="0" err="1"/>
              <a:t>maint</a:t>
            </a:r>
            <a:r>
              <a:rPr lang="en-GB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Mae’r</a:t>
            </a:r>
            <a:r>
              <a:rPr lang="en-GB" sz="2800" dirty="0"/>
              <a:t> </a:t>
            </a:r>
            <a:r>
              <a:rPr lang="en-GB" sz="2800" dirty="0" err="1"/>
              <a:t>egni</a:t>
            </a:r>
            <a:r>
              <a:rPr lang="en-GB" sz="2800" dirty="0"/>
              <a:t> </a:t>
            </a:r>
            <a:r>
              <a:rPr lang="en-GB" sz="2800" dirty="0" err="1"/>
              <a:t>yma</a:t>
            </a:r>
            <a:r>
              <a:rPr lang="en-GB" sz="2800" dirty="0"/>
              <a:t> dal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gael</a:t>
            </a:r>
            <a:r>
              <a:rPr lang="en-GB" sz="2800" dirty="0"/>
              <a:t> </a:t>
            </a:r>
            <a:r>
              <a:rPr lang="en-GB" sz="2800" dirty="0" err="1"/>
              <a:t>heddiw</a:t>
            </a:r>
            <a:r>
              <a:rPr lang="en-GB" sz="2800" dirty="0"/>
              <a:t>,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awgrymu</a:t>
            </a:r>
            <a:r>
              <a:rPr lang="en-GB" sz="2800" dirty="0"/>
              <a:t> bod y </a:t>
            </a:r>
            <a:r>
              <a:rPr lang="en-GB" sz="2800" dirty="0" err="1"/>
              <a:t>Bydysawd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parhau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ehangu</a:t>
            </a:r>
            <a:r>
              <a:rPr lang="en-GB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1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DCB4-DF86-4535-8BDA-D807394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1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Deddf</a:t>
            </a:r>
            <a:r>
              <a:rPr lang="en-GB" dirty="0"/>
              <a:t> Hubble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007B-C9A7-4B76-9B3E-598A5B7F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63" y="1195956"/>
            <a:ext cx="11076738" cy="1792218"/>
          </a:xfrm>
        </p:spPr>
        <p:txBody>
          <a:bodyPr/>
          <a:lstStyle/>
          <a:p>
            <a:r>
              <a:rPr lang="en-GB" dirty="0"/>
              <a:t>Fe </a:t>
            </a:r>
            <a:r>
              <a:rPr lang="en-GB" dirty="0" err="1"/>
              <a:t>wnaeth</a:t>
            </a:r>
            <a:r>
              <a:rPr lang="en-GB" dirty="0"/>
              <a:t> Edwin Hubble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rhuddiad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creu’r</a:t>
            </a:r>
            <a:r>
              <a:rPr lang="en-GB" dirty="0"/>
              <a:t> </a:t>
            </a:r>
            <a:r>
              <a:rPr lang="en-GB" dirty="0" err="1"/>
              <a:t>syniad</a:t>
            </a:r>
            <a:r>
              <a:rPr lang="en-GB" dirty="0"/>
              <a:t> bod y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.</a:t>
            </a:r>
          </a:p>
          <a:p>
            <a:r>
              <a:rPr lang="en-GB" dirty="0" err="1"/>
              <a:t>Astudiodd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o </a:t>
            </a:r>
            <a:r>
              <a:rPr lang="en-GB" dirty="0" err="1"/>
              <a:t>alaethau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graff</a:t>
            </a:r>
            <a:r>
              <a:rPr lang="en-GB" dirty="0"/>
              <a:t> </a:t>
            </a:r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plotio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erbyn</a:t>
            </a:r>
            <a:r>
              <a:rPr lang="en-GB" dirty="0"/>
              <a:t> y </a:t>
            </a:r>
            <a:r>
              <a:rPr lang="en-GB" dirty="0" err="1"/>
              <a:t>pellter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Ddaear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8FFE2-9174-47BF-B64C-54EF072F5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1" y="3223149"/>
            <a:ext cx="4573235" cy="335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E838B-D5BE-40DE-AB50-946CA9FC615E}"/>
              </a:ext>
            </a:extLst>
          </p:cNvPr>
          <p:cNvSpPr txBox="1"/>
          <p:nvPr/>
        </p:nvSpPr>
        <p:spPr>
          <a:xfrm>
            <a:off x="277062" y="2988174"/>
            <a:ext cx="71176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Defnyddiodd</a:t>
            </a:r>
            <a:r>
              <a:rPr lang="en-GB" sz="2800" dirty="0"/>
              <a:t> </a:t>
            </a:r>
            <a:r>
              <a:rPr lang="en-GB" sz="2800" dirty="0" err="1"/>
              <a:t>siâp</a:t>
            </a:r>
            <a:r>
              <a:rPr lang="en-GB" sz="2800" dirty="0"/>
              <a:t> y </a:t>
            </a:r>
            <a:r>
              <a:rPr lang="en-GB" sz="2800" dirty="0" err="1"/>
              <a:t>graff</a:t>
            </a:r>
            <a:r>
              <a:rPr lang="en-GB" sz="2800" dirty="0"/>
              <a:t> </a:t>
            </a:r>
            <a:r>
              <a:rPr lang="en-GB" sz="2800" dirty="0" err="1"/>
              <a:t>er</a:t>
            </a:r>
            <a:r>
              <a:rPr lang="en-GB" sz="2800" dirty="0"/>
              <a:t> </a:t>
            </a:r>
            <a:r>
              <a:rPr lang="en-GB" sz="2800" dirty="0" err="1"/>
              <a:t>mwyn</a:t>
            </a:r>
            <a:r>
              <a:rPr lang="en-GB" sz="2800" dirty="0"/>
              <a:t> </a:t>
            </a:r>
            <a:r>
              <a:rPr lang="en-GB" sz="2800" dirty="0" err="1"/>
              <a:t>creu</a:t>
            </a:r>
            <a:r>
              <a:rPr lang="en-GB" sz="2800" dirty="0"/>
              <a:t> </a:t>
            </a:r>
            <a:r>
              <a:rPr lang="en-GB" sz="2800" dirty="0" err="1"/>
              <a:t>ei</a:t>
            </a:r>
            <a:r>
              <a:rPr lang="en-GB" sz="2800" dirty="0"/>
              <a:t> </a:t>
            </a:r>
            <a:r>
              <a:rPr lang="en-GB" sz="2800" dirty="0" err="1"/>
              <a:t>ddeddf</a:t>
            </a:r>
            <a:r>
              <a:rPr lang="en-GB" sz="2800" dirty="0"/>
              <a:t> – “Mae </a:t>
            </a:r>
            <a:r>
              <a:rPr lang="en-GB" sz="2800" dirty="0" err="1"/>
              <a:t>cynnydd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y </a:t>
            </a:r>
            <a:r>
              <a:rPr lang="en-GB" sz="2800" dirty="0" err="1"/>
              <a:t>rhuddiad</a:t>
            </a:r>
            <a:r>
              <a:rPr lang="en-GB" sz="2800" dirty="0"/>
              <a:t> </a:t>
            </a:r>
            <a:r>
              <a:rPr lang="en-GB" sz="2800" dirty="0" err="1"/>
              <a:t>mewn</a:t>
            </a:r>
            <a:r>
              <a:rPr lang="en-GB" sz="2800" dirty="0"/>
              <a:t> </a:t>
            </a:r>
            <a:r>
              <a:rPr lang="en-GB" sz="2800" dirty="0" err="1"/>
              <a:t>cyfrannedd</a:t>
            </a:r>
            <a:r>
              <a:rPr lang="en-GB" sz="2800" dirty="0"/>
              <a:t> union </a:t>
            </a:r>
            <a:r>
              <a:rPr lang="en-GB" sz="2800" dirty="0" err="1"/>
              <a:t>a’r</a:t>
            </a:r>
            <a:r>
              <a:rPr lang="en-GB" sz="2800" dirty="0"/>
              <a:t> </a:t>
            </a:r>
            <a:r>
              <a:rPr lang="en-GB" sz="2800" dirty="0" err="1"/>
              <a:t>pellter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ffwrdd</a:t>
            </a:r>
            <a:r>
              <a:rPr lang="en-GB" sz="2800" dirty="0"/>
              <a:t> </a:t>
            </a:r>
            <a:r>
              <a:rPr lang="en-GB" sz="2800" dirty="0" err="1"/>
              <a:t>o’r</a:t>
            </a:r>
            <a:r>
              <a:rPr lang="en-GB" sz="2800" dirty="0"/>
              <a:t> </a:t>
            </a:r>
            <a:r>
              <a:rPr lang="en-GB" sz="2800" dirty="0" err="1"/>
              <a:t>Ddaear</a:t>
            </a:r>
            <a:r>
              <a:rPr lang="en-GB" sz="28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Mae </a:t>
            </a:r>
            <a:r>
              <a:rPr lang="en-GB" sz="2800" dirty="0" err="1"/>
              <a:t>hyn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golygu</a:t>
            </a:r>
            <a:r>
              <a:rPr lang="en-GB" sz="2800" dirty="0"/>
              <a:t> bod </a:t>
            </a:r>
            <a:r>
              <a:rPr lang="en-GB" sz="2800" dirty="0" err="1"/>
              <a:t>golau</a:t>
            </a:r>
            <a:r>
              <a:rPr lang="en-GB" sz="2800" dirty="0"/>
              <a:t> o </a:t>
            </a:r>
            <a:r>
              <a:rPr lang="en-GB" sz="2800" dirty="0" err="1"/>
              <a:t>alaethau</a:t>
            </a:r>
            <a:r>
              <a:rPr lang="en-GB" sz="2800" dirty="0"/>
              <a:t> </a:t>
            </a:r>
            <a:r>
              <a:rPr lang="en-GB" sz="2800" dirty="0" err="1"/>
              <a:t>pell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dangos</a:t>
            </a:r>
            <a:r>
              <a:rPr lang="en-GB" sz="2800" dirty="0"/>
              <a:t> </a:t>
            </a:r>
            <a:r>
              <a:rPr lang="en-GB" sz="2800" dirty="0" err="1"/>
              <a:t>fwy</a:t>
            </a:r>
            <a:r>
              <a:rPr lang="en-GB" sz="2800" dirty="0"/>
              <a:t> o </a:t>
            </a:r>
            <a:r>
              <a:rPr lang="en-GB" sz="2800" dirty="0" err="1"/>
              <a:t>rhuddiad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galaethau</a:t>
            </a:r>
            <a:r>
              <a:rPr lang="en-GB" sz="2800" dirty="0"/>
              <a:t> </a:t>
            </a:r>
            <a:r>
              <a:rPr lang="en-GB" sz="2800" dirty="0" err="1"/>
              <a:t>agos</a:t>
            </a:r>
            <a:r>
              <a:rPr lang="en-GB" sz="2800" dirty="0"/>
              <a:t> – </a:t>
            </a:r>
            <a:r>
              <a:rPr lang="en-GB" sz="2800" dirty="0" err="1"/>
              <a:t>oherwydd</a:t>
            </a:r>
            <a:r>
              <a:rPr lang="en-GB" sz="2800" dirty="0"/>
              <a:t> bod </a:t>
            </a:r>
            <a:r>
              <a:rPr lang="en-GB" sz="2800" dirty="0" err="1"/>
              <a:t>galaethau</a:t>
            </a:r>
            <a:r>
              <a:rPr lang="en-GB" sz="2800" dirty="0"/>
              <a:t> </a:t>
            </a:r>
            <a:r>
              <a:rPr lang="en-GB" sz="2800" dirty="0" err="1"/>
              <a:t>pell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symud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ffwrdd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gynt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rhai</a:t>
            </a:r>
            <a:r>
              <a:rPr lang="en-GB" sz="2800" dirty="0"/>
              <a:t> </a:t>
            </a:r>
            <a:r>
              <a:rPr lang="en-GB" sz="2800" dirty="0" err="1"/>
              <a:t>sy’n</a:t>
            </a:r>
            <a:r>
              <a:rPr lang="en-GB" sz="2800" dirty="0"/>
              <a:t> </a:t>
            </a:r>
            <a:r>
              <a:rPr lang="en-GB" sz="2800" dirty="0" err="1"/>
              <a:t>agosach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Ddaear</a:t>
            </a:r>
            <a:r>
              <a:rPr lang="en-GB" sz="28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93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33000">
              <a:srgbClr val="006C92"/>
            </a:gs>
            <a:gs pos="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3D98-92B8-47F8-9FF1-CC797247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Ymbelydredd</a:t>
            </a:r>
            <a:r>
              <a:rPr lang="en-GB" dirty="0"/>
              <a:t> </a:t>
            </a:r>
            <a:r>
              <a:rPr lang="en-GB" dirty="0" err="1"/>
              <a:t>Cefndir</a:t>
            </a:r>
            <a:r>
              <a:rPr lang="en-GB" dirty="0"/>
              <a:t> </a:t>
            </a:r>
            <a:r>
              <a:rPr lang="en-GB" dirty="0" err="1"/>
              <a:t>Cosmig</a:t>
            </a:r>
            <a:r>
              <a:rPr lang="en-GB" dirty="0"/>
              <a:t> </a:t>
            </a:r>
            <a:r>
              <a:rPr lang="en-GB" dirty="0" err="1"/>
              <a:t>Microdon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y </a:t>
            </a:r>
            <a:r>
              <a:rPr lang="en-GB" dirty="0" err="1"/>
              <a:t>Glec</a:t>
            </a:r>
            <a:r>
              <a:rPr lang="en-GB" dirty="0"/>
              <a:t> </a:t>
            </a:r>
            <a:r>
              <a:rPr lang="en-GB" dirty="0" err="1"/>
              <a:t>Fawr</a:t>
            </a:r>
            <a:endParaRPr lang="en-GB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BFAC-E00C-4CE9-A752-7368B8DD0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349" y="1677711"/>
            <a:ext cx="5695122" cy="481516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Mae </a:t>
            </a:r>
            <a:r>
              <a:rPr lang="en-GB" dirty="0" err="1"/>
              <a:t>gwyddonwyr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rhagfynegi</a:t>
            </a:r>
            <a:r>
              <a:rPr lang="en-GB" dirty="0"/>
              <a:t> bod </a:t>
            </a:r>
            <a:r>
              <a:rPr lang="en-GB" dirty="0" err="1"/>
              <a:t>meintiau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 o </a:t>
            </a:r>
            <a:r>
              <a:rPr lang="en-GB" dirty="0" err="1"/>
              <a:t>egni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cynhyrchu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y </a:t>
            </a:r>
            <a:r>
              <a:rPr lang="en-GB" dirty="0" err="1"/>
              <a:t>Glec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.</a:t>
            </a:r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egni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ffurf</a:t>
            </a:r>
            <a:r>
              <a:rPr lang="en-GB" dirty="0"/>
              <a:t> </a:t>
            </a:r>
            <a:r>
              <a:rPr lang="en-GB" dirty="0" err="1"/>
              <a:t>tonnau</a:t>
            </a:r>
            <a:r>
              <a:rPr lang="en-GB" dirty="0"/>
              <a:t> Gama.</a:t>
            </a:r>
          </a:p>
          <a:p>
            <a:r>
              <a:rPr lang="en-GB" dirty="0" err="1"/>
              <a:t>Tonnau</a:t>
            </a:r>
            <a:r>
              <a:rPr lang="en-GB" dirty="0"/>
              <a:t> Gama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tonnau</a:t>
            </a:r>
            <a:r>
              <a:rPr lang="en-GB" dirty="0"/>
              <a:t> </a:t>
            </a:r>
            <a:r>
              <a:rPr lang="en-GB" dirty="0" err="1"/>
              <a:t>mwyaf</a:t>
            </a:r>
            <a:r>
              <a:rPr lang="en-GB" dirty="0"/>
              <a:t> </a:t>
            </a:r>
            <a:r>
              <a:rPr lang="en-GB" dirty="0" err="1"/>
              <a:t>ymbelydrol</a:t>
            </a:r>
            <a:r>
              <a:rPr lang="en-GB" dirty="0"/>
              <a:t> y </a:t>
            </a:r>
            <a:r>
              <a:rPr lang="en-GB" dirty="0" err="1"/>
              <a:t>sbectrwm</a:t>
            </a:r>
            <a:r>
              <a:rPr lang="en-GB" dirty="0"/>
              <a:t> </a:t>
            </a:r>
            <a:r>
              <a:rPr lang="en-GB" dirty="0" err="1"/>
              <a:t>electromagnetig</a:t>
            </a:r>
            <a:r>
              <a:rPr lang="en-GB" dirty="0"/>
              <a:t>.</a:t>
            </a:r>
          </a:p>
          <a:p>
            <a:r>
              <a:rPr lang="en-GB" dirty="0" err="1"/>
              <a:t>Dyma’r</a:t>
            </a:r>
            <a:r>
              <a:rPr lang="en-GB" dirty="0"/>
              <a:t> </a:t>
            </a:r>
            <a:r>
              <a:rPr lang="en-GB" dirty="0" err="1"/>
              <a:t>tonnau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tonfedd</a:t>
            </a:r>
            <a:r>
              <a:rPr lang="en-GB" dirty="0"/>
              <a:t> </a:t>
            </a:r>
            <a:r>
              <a:rPr lang="en-GB" dirty="0" err="1"/>
              <a:t>lleiaf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amledd</a:t>
            </a:r>
            <a:r>
              <a:rPr lang="en-GB" dirty="0"/>
              <a:t> </a:t>
            </a:r>
            <a:r>
              <a:rPr lang="en-GB" dirty="0" err="1"/>
              <a:t>mwyaf</a:t>
            </a:r>
            <a:r>
              <a:rPr lang="en-GB" dirty="0"/>
              <a:t>.</a:t>
            </a:r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tonnau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gweld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. Mae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Microdonnau</a:t>
            </a:r>
            <a:r>
              <a:rPr lang="en-GB" dirty="0"/>
              <a:t>.</a:t>
            </a:r>
          </a:p>
        </p:txBody>
      </p:sp>
      <p:pic>
        <p:nvPicPr>
          <p:cNvPr id="5" name="Picture 4" descr="A picture containing star, sky&#10;&#10;Description automatically generated">
            <a:extLst>
              <a:ext uri="{FF2B5EF4-FFF2-40B4-BE49-F238E27FC236}">
                <a16:creationId xmlns:a16="http://schemas.microsoft.com/office/drawing/2014/main" id="{9E8F9B20-F2EB-47FE-9C74-51C2B458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82" y="2771953"/>
            <a:ext cx="4683818" cy="29225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186E01-CE0E-4CE3-929B-A5AC6EE2959B}"/>
              </a:ext>
            </a:extLst>
          </p:cNvPr>
          <p:cNvCxnSpPr>
            <a:cxnSpLocks/>
          </p:cNvCxnSpPr>
          <p:nvPr/>
        </p:nvCxnSpPr>
        <p:spPr>
          <a:xfrm flipH="1" flipV="1">
            <a:off x="7911548" y="4598504"/>
            <a:ext cx="1270139" cy="1528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263B75-3BC9-46D1-9CAF-DDE24614346F}"/>
              </a:ext>
            </a:extLst>
          </p:cNvPr>
          <p:cNvSpPr txBox="1"/>
          <p:nvPr/>
        </p:nvSpPr>
        <p:spPr>
          <a:xfrm>
            <a:off x="9250017" y="5831392"/>
            <a:ext cx="2941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Ymbelydredd</a:t>
            </a:r>
            <a:r>
              <a:rPr lang="en-GB" dirty="0"/>
              <a:t> </a:t>
            </a:r>
            <a:r>
              <a:rPr lang="en-GB" dirty="0" err="1"/>
              <a:t>Cefndir</a:t>
            </a:r>
            <a:r>
              <a:rPr lang="en-GB" dirty="0"/>
              <a:t> </a:t>
            </a:r>
            <a:r>
              <a:rPr lang="en-GB" dirty="0" err="1"/>
              <a:t>Cosmig</a:t>
            </a:r>
            <a:r>
              <a:rPr lang="en-GB" dirty="0"/>
              <a:t> </a:t>
            </a:r>
            <a:r>
              <a:rPr lang="en-GB" dirty="0" err="1"/>
              <a:t>Microdon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weld </a:t>
            </a:r>
            <a:r>
              <a:rPr lang="en-GB" dirty="0" err="1"/>
              <a:t>heddiw</a:t>
            </a:r>
            <a:r>
              <a:rPr lang="en-GB" dirty="0"/>
              <a:t> (</a:t>
            </a:r>
            <a:r>
              <a:rPr lang="en-GB" dirty="0" err="1"/>
              <a:t>gweler</a:t>
            </a:r>
            <a:r>
              <a:rPr lang="en-GB" dirty="0"/>
              <a:t> </a:t>
            </a:r>
            <a:r>
              <a:rPr lang="en-GB" dirty="0" err="1"/>
              <a:t>sleid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).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B57E1-4C2E-46FE-9D84-C888903D427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74226" y="2173357"/>
            <a:ext cx="596348" cy="1881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C021A4-A9A8-489C-A352-1BCB4C054A5E}"/>
              </a:ext>
            </a:extLst>
          </p:cNvPr>
          <p:cNvSpPr txBox="1"/>
          <p:nvPr/>
        </p:nvSpPr>
        <p:spPr>
          <a:xfrm>
            <a:off x="7911548" y="1732204"/>
            <a:ext cx="320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Pelydriad</a:t>
            </a:r>
            <a:r>
              <a:rPr lang="en-GB" dirty="0"/>
              <a:t> Gama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greu</a:t>
            </a:r>
            <a:r>
              <a:rPr lang="en-GB" dirty="0"/>
              <a:t> y  </a:t>
            </a:r>
            <a:r>
              <a:rPr lang="en-GB" dirty="0" err="1"/>
              <a:t>ystod</a:t>
            </a:r>
            <a:r>
              <a:rPr lang="en-GB" dirty="0"/>
              <a:t> y </a:t>
            </a:r>
            <a:r>
              <a:rPr lang="en-GB" dirty="0" err="1"/>
              <a:t>Glec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CA5B38-5D5E-43B4-B526-EB8AF185169C}"/>
              </a:ext>
            </a:extLst>
          </p:cNvPr>
          <p:cNvCxnSpPr>
            <a:cxnSpLocks/>
          </p:cNvCxnSpPr>
          <p:nvPr/>
        </p:nvCxnSpPr>
        <p:spPr>
          <a:xfrm flipV="1">
            <a:off x="6785113" y="4200939"/>
            <a:ext cx="874644" cy="196132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8FEA4F-C055-444A-83DA-7070A92EBACB}"/>
              </a:ext>
            </a:extLst>
          </p:cNvPr>
          <p:cNvSpPr txBox="1"/>
          <p:nvPr/>
        </p:nvSpPr>
        <p:spPr>
          <a:xfrm>
            <a:off x="4214192" y="6199867"/>
            <a:ext cx="376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Tonfedd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ymestyn</a:t>
            </a:r>
            <a:r>
              <a:rPr lang="en-GB" dirty="0"/>
              <a:t> </a:t>
            </a:r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oeri</a:t>
            </a:r>
            <a:r>
              <a:rPr lang="en-GB" dirty="0"/>
              <a:t> a </a:t>
            </a:r>
            <a:r>
              <a:rPr lang="en-GB" dirty="0" err="1"/>
              <a:t>chynnydd</a:t>
            </a:r>
            <a:r>
              <a:rPr lang="en-GB" dirty="0"/>
              <a:t> </a:t>
            </a:r>
            <a:r>
              <a:rPr lang="en-GB" dirty="0" err="1"/>
              <a:t>sydyn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maint</a:t>
            </a:r>
            <a:r>
              <a:rPr lang="en-GB" dirty="0"/>
              <a:t> y </a:t>
            </a:r>
            <a:r>
              <a:rPr lang="en-GB" dirty="0" err="1"/>
              <a:t>Bydysawd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17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7000">
              <a:srgbClr val="006C92"/>
            </a:gs>
            <a:gs pos="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0325-CFB1-485D-8AC5-872BCAF0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Darganfyddiad</a:t>
            </a:r>
            <a:r>
              <a:rPr lang="en-GB" dirty="0"/>
              <a:t> </a:t>
            </a:r>
            <a:r>
              <a:rPr lang="en-GB" dirty="0" err="1"/>
              <a:t>Pelydriad</a:t>
            </a:r>
            <a:r>
              <a:rPr lang="en-GB" dirty="0"/>
              <a:t> </a:t>
            </a:r>
            <a:r>
              <a:rPr lang="en-GB" dirty="0" err="1"/>
              <a:t>Cefndir</a:t>
            </a:r>
            <a:r>
              <a:rPr lang="en-GB" dirty="0"/>
              <a:t> </a:t>
            </a:r>
            <a:r>
              <a:rPr lang="en-GB" dirty="0" err="1"/>
              <a:t>Cosmig</a:t>
            </a:r>
            <a:r>
              <a:rPr lang="en-GB" dirty="0"/>
              <a:t> </a:t>
            </a:r>
            <a:r>
              <a:rPr lang="en-GB" dirty="0" err="1"/>
              <a:t>Microdon</a:t>
            </a:r>
            <a:r>
              <a:rPr lang="en-GB" dirty="0"/>
              <a:t> (</a:t>
            </a:r>
            <a:r>
              <a:rPr lang="en-GB" dirty="0" err="1"/>
              <a:t>Rhuddiad</a:t>
            </a:r>
            <a:r>
              <a:rPr lang="en-GB" dirty="0"/>
              <a:t> </a:t>
            </a:r>
            <a:r>
              <a:rPr lang="en-GB" dirty="0" err="1"/>
              <a:t>Cosmolegol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602D-4ED3-4A79-84BD-91EFB4F0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5401"/>
            <a:ext cx="10515600" cy="4351338"/>
          </a:xfrm>
        </p:spPr>
        <p:txBody>
          <a:bodyPr/>
          <a:lstStyle/>
          <a:p>
            <a:r>
              <a:rPr lang="en-GB" dirty="0" err="1"/>
              <a:t>Ers</a:t>
            </a:r>
            <a:r>
              <a:rPr lang="en-GB" dirty="0"/>
              <a:t> y </a:t>
            </a:r>
            <a:r>
              <a:rPr lang="en-GB" dirty="0" err="1"/>
              <a:t>Glec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ehangiad</a:t>
            </a:r>
            <a:r>
              <a:rPr lang="en-GB" dirty="0"/>
              <a:t> y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donfedd</a:t>
            </a:r>
            <a:r>
              <a:rPr lang="en-GB" dirty="0"/>
              <a:t> y </a:t>
            </a:r>
            <a:r>
              <a:rPr lang="en-GB" dirty="0" err="1"/>
              <a:t>pelydriad</a:t>
            </a:r>
            <a:r>
              <a:rPr lang="en-GB" dirty="0"/>
              <a:t> Gama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ymestyn</a:t>
            </a:r>
            <a:r>
              <a:rPr lang="en-GB" dirty="0"/>
              <a:t>.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enw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Rhuddiad</a:t>
            </a:r>
            <a:r>
              <a:rPr lang="en-GB" dirty="0"/>
              <a:t> </a:t>
            </a:r>
            <a:r>
              <a:rPr lang="en-GB" dirty="0" err="1"/>
              <a:t>Cosmolegol</a:t>
            </a:r>
            <a:r>
              <a:rPr lang="en-GB" dirty="0"/>
              <a:t>.</a:t>
            </a:r>
          </a:p>
          <a:p>
            <a:r>
              <a:rPr lang="en-GB" dirty="0" err="1"/>
              <a:t>Yn</a:t>
            </a:r>
            <a:r>
              <a:rPr lang="en-GB" dirty="0"/>
              <a:t> 1964, 13.75 </a:t>
            </a:r>
            <a:r>
              <a:rPr lang="en-GB" dirty="0" err="1"/>
              <a:t>biliwn</a:t>
            </a:r>
            <a:r>
              <a:rPr lang="en-GB" dirty="0"/>
              <a:t> o </a:t>
            </a:r>
            <a:r>
              <a:rPr lang="en-GB" dirty="0" err="1"/>
              <a:t>flynyddoedd</a:t>
            </a:r>
            <a:r>
              <a:rPr lang="en-GB" dirty="0"/>
              <a:t> </a:t>
            </a:r>
            <a:r>
              <a:rPr lang="en-GB" dirty="0" err="1"/>
              <a:t>ers</a:t>
            </a:r>
            <a:r>
              <a:rPr lang="en-GB" dirty="0"/>
              <a:t> y </a:t>
            </a:r>
            <a:r>
              <a:rPr lang="en-GB" dirty="0" err="1"/>
              <a:t>Glec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, </a:t>
            </a:r>
            <a:r>
              <a:rPr lang="en-GB" dirty="0" err="1"/>
              <a:t>cafodd</a:t>
            </a:r>
            <a:r>
              <a:rPr lang="en-GB" dirty="0"/>
              <a:t> y </a:t>
            </a:r>
            <a:r>
              <a:rPr lang="en-GB" dirty="0" err="1"/>
              <a:t>pelydriad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ddarganfod</a:t>
            </a:r>
            <a:r>
              <a:rPr lang="en-GB" dirty="0"/>
              <a:t>.</a:t>
            </a:r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tonfedd</a:t>
            </a:r>
            <a:r>
              <a:rPr lang="en-GB" dirty="0"/>
              <a:t> y </a:t>
            </a:r>
            <a:r>
              <a:rPr lang="en-GB" dirty="0" err="1"/>
              <a:t>tonnau</a:t>
            </a:r>
            <a:r>
              <a:rPr lang="en-GB" dirty="0"/>
              <a:t> Gama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ymestyn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pelydriad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o Gama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 y </a:t>
            </a:r>
            <a:r>
              <a:rPr lang="en-GB" dirty="0" err="1"/>
              <a:t>sbectrwm</a:t>
            </a:r>
            <a:r>
              <a:rPr lang="en-GB" dirty="0"/>
              <a:t> </a:t>
            </a:r>
            <a:r>
              <a:rPr lang="en-GB" dirty="0" err="1"/>
              <a:t>nes</a:t>
            </a:r>
            <a:r>
              <a:rPr lang="en-GB" dirty="0"/>
              <a:t> </a:t>
            </a:r>
            <a:r>
              <a:rPr lang="en-GB" dirty="0" err="1"/>
              <a:t>cyrraedd</a:t>
            </a:r>
            <a:r>
              <a:rPr lang="en-GB" dirty="0"/>
              <a:t> </a:t>
            </a:r>
            <a:r>
              <a:rPr lang="en-GB" dirty="0" err="1"/>
              <a:t>Microdonnau</a:t>
            </a:r>
            <a:r>
              <a:rPr lang="en-GB" dirty="0"/>
              <a:t>.</a:t>
            </a:r>
          </a:p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barhau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,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tonnau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ymestyn</a:t>
            </a:r>
            <a:r>
              <a:rPr lang="en-GB" dirty="0"/>
              <a:t> a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donnau</a:t>
            </a:r>
            <a:r>
              <a:rPr lang="en-GB" dirty="0"/>
              <a:t> Radio.</a:t>
            </a:r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A20C9D92-B485-4A6D-9E61-3269B59D7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39" y="4988823"/>
            <a:ext cx="8155720" cy="16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0D73-A63D-4F37-8FEC-79B2E43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CF3F-E453-40A4-839D-22094B4B7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0" y="1494319"/>
            <a:ext cx="10515600" cy="49985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Mae </a:t>
            </a:r>
            <a:r>
              <a:rPr lang="en-GB" dirty="0" err="1"/>
              <a:t>rhuddiad</a:t>
            </a:r>
            <a:r>
              <a:rPr lang="en-GB" dirty="0"/>
              <a:t> a </a:t>
            </a:r>
            <a:r>
              <a:rPr lang="en-GB" dirty="0" err="1"/>
              <a:t>Deddf</a:t>
            </a:r>
            <a:r>
              <a:rPr lang="en-GB" dirty="0"/>
              <a:t> Hubble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nodi’r</a:t>
            </a:r>
            <a:r>
              <a:rPr lang="en-GB" dirty="0"/>
              <a:t> </a:t>
            </a:r>
            <a:r>
              <a:rPr lang="en-GB" dirty="0" err="1"/>
              <a:t>berthynas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cyflymder</a:t>
            </a:r>
            <a:r>
              <a:rPr lang="en-GB" dirty="0"/>
              <a:t> </a:t>
            </a:r>
            <a:r>
              <a:rPr lang="en-GB" dirty="0" err="1"/>
              <a:t>galaethau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ffwrdd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pellter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Ddaear</a:t>
            </a:r>
            <a:r>
              <a:rPr lang="en-GB" dirty="0"/>
              <a:t>.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awgrymu’n</a:t>
            </a:r>
            <a:r>
              <a:rPr lang="en-GB" dirty="0"/>
              <a:t> </a:t>
            </a:r>
            <a:r>
              <a:rPr lang="en-GB" dirty="0" err="1"/>
              <a:t>gryf</a:t>
            </a:r>
            <a:r>
              <a:rPr lang="en-GB" dirty="0"/>
              <a:t> bod y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raddfa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cynyddu</a:t>
            </a:r>
            <a:r>
              <a:rPr lang="en-GB" dirty="0"/>
              <a:t>.</a:t>
            </a:r>
          </a:p>
          <a:p>
            <a:r>
              <a:rPr lang="en-GB" dirty="0" err="1"/>
              <a:t>Hefyd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darganfyddiad</a:t>
            </a:r>
            <a:r>
              <a:rPr lang="en-GB" dirty="0"/>
              <a:t> </a:t>
            </a:r>
            <a:r>
              <a:rPr lang="en-GB" dirty="0" err="1"/>
              <a:t>Rhuddiad</a:t>
            </a:r>
            <a:r>
              <a:rPr lang="en-GB" dirty="0"/>
              <a:t> </a:t>
            </a:r>
            <a:r>
              <a:rPr lang="en-GB" dirty="0" err="1"/>
              <a:t>Cosmolegol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gorffennol</a:t>
            </a:r>
            <a:r>
              <a:rPr lang="en-GB" dirty="0"/>
              <a:t> ac felly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awgrym</a:t>
            </a:r>
            <a:r>
              <a:rPr lang="en-GB" dirty="0"/>
              <a:t> </a:t>
            </a:r>
            <a:r>
              <a:rPr lang="en-GB" dirty="0" err="1"/>
              <a:t>cryf</a:t>
            </a:r>
            <a:r>
              <a:rPr lang="en-GB" dirty="0"/>
              <a:t> o </a:t>
            </a:r>
            <a:r>
              <a:rPr lang="en-GB" dirty="0" err="1"/>
              <a:t>ehangiad</a:t>
            </a:r>
            <a:r>
              <a:rPr lang="en-GB" dirty="0"/>
              <a:t> </a:t>
            </a:r>
            <a:r>
              <a:rPr lang="en-GB" dirty="0" err="1"/>
              <a:t>pellach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dyfodol</a:t>
            </a:r>
            <a:r>
              <a:rPr lang="en-GB" dirty="0"/>
              <a:t>.</a:t>
            </a:r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Gwyddonwyr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siwr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                                                         y </a:t>
            </a:r>
            <a:r>
              <a:rPr lang="en-GB" dirty="0" err="1"/>
              <a:t>Bydysawd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am                                                        </a:t>
            </a:r>
            <a:r>
              <a:rPr lang="en-GB" dirty="0" err="1"/>
              <a:t>byth</a:t>
            </a:r>
            <a:r>
              <a:rPr lang="en-GB" dirty="0"/>
              <a:t> neu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lleihau</a:t>
            </a:r>
            <a:r>
              <a:rPr lang="en-GB" dirty="0"/>
              <a:t>,                                                     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funud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cytundeb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                                                     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dyfodol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.</a:t>
            </a:r>
          </a:p>
        </p:txBody>
      </p:sp>
      <p:pic>
        <p:nvPicPr>
          <p:cNvPr id="5" name="Picture 4" descr="A picture containing table, sitting, different, black&#10;&#10;Description automatically generated">
            <a:extLst>
              <a:ext uri="{FF2B5EF4-FFF2-40B4-BE49-F238E27FC236}">
                <a16:creationId xmlns:a16="http://schemas.microsoft.com/office/drawing/2014/main" id="{583D12A6-9DCC-422E-A909-AF373933C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37464"/>
          <a:stretch/>
        </p:blipFill>
        <p:spPr>
          <a:xfrm>
            <a:off x="6449352" y="4187688"/>
            <a:ext cx="5328518" cy="21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8866</TotalTime>
  <Words>934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Ydy’r Bydysawd yn Ehangu?</vt:lpstr>
      <vt:lpstr>Golau Gweladwy</vt:lpstr>
      <vt:lpstr>Sbectrwm Amsugno</vt:lpstr>
      <vt:lpstr>Rhuddiad</vt:lpstr>
      <vt:lpstr>Beth yw Rhuddiad yn Profi?</vt:lpstr>
      <vt:lpstr>Deddf Hubble</vt:lpstr>
      <vt:lpstr>Ymbelydredd Cefndir Cosmig Microdon yn ystod y Glec Fawr</vt:lpstr>
      <vt:lpstr>Darganfyddiad Pelydriad Cefndir Cosmig Microdon (Rhuddiad Cosmolegol)</vt:lpstr>
      <vt:lpstr>Mae’r Bydysawd yn Ehangu </vt:lpstr>
      <vt:lpstr>Crynodeb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Tystiolaeth bod y bydysawd yn ehangu</dc:title>
  <dc:creator>S</dc:creator>
  <cp:lastModifiedBy>Sarah</cp:lastModifiedBy>
  <cp:revision>70</cp:revision>
  <dcterms:created xsi:type="dcterms:W3CDTF">2020-05-24T11:23:52Z</dcterms:created>
  <dcterms:modified xsi:type="dcterms:W3CDTF">2020-07-24T13:33:02Z</dcterms:modified>
</cp:coreProperties>
</file>